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8" r:id="rId4"/>
    <p:sldId id="257" r:id="rId5"/>
    <p:sldId id="262" r:id="rId6"/>
    <p:sldId id="263" r:id="rId7"/>
    <p:sldId id="264" r:id="rId8"/>
    <p:sldId id="26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785"/>
    <a:srgbClr val="D6ECEE"/>
    <a:srgbClr val="D3EBED"/>
    <a:srgbClr val="000099"/>
    <a:srgbClr val="003399"/>
    <a:srgbClr val="36A6AC"/>
    <a:srgbClr val="FF0000"/>
    <a:srgbClr val="5FA6A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94" autoAdjust="0"/>
    <p:restoredTop sz="94718" autoAdjust="0"/>
  </p:normalViewPr>
  <p:slideViewPr>
    <p:cSldViewPr>
      <p:cViewPr varScale="1">
        <p:scale>
          <a:sx n="106" d="100"/>
          <a:sy n="106" d="100"/>
        </p:scale>
        <p:origin x="-13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4EDFC-228E-4823-93BB-7C6F90BD8C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9AF362-49AC-4D00-A9FE-3FFA95B43A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F943A-47FE-49C6-B758-26CF15ADB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A52FB-090F-43E5-B602-2009392643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03E9E-246D-479A-A2AF-89E54E1963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8E81E-3393-4C19-8FFD-A27D530366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34178-7736-4AB8-B732-FFDEE2C1DE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9BBB7-B8C5-4AB2-A4C8-DA3CAC56E6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7F29C8-6C3C-4166-91A1-D7DD609FA4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71977-5063-4492-AB2C-9F02B36453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D585E-99AF-4660-B6C5-E4F869C586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9ED82C1-118D-49B0-A903-645B76217C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11FB1A-2F1F-46E6-97C1-09941E1750B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609600" y="4419600"/>
            <a:ext cx="594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4101" name="AutoShape 5"/>
          <p:cNvCxnSpPr>
            <a:cxnSpLocks noChangeShapeType="1"/>
          </p:cNvCxnSpPr>
          <p:nvPr/>
        </p:nvCxnSpPr>
        <p:spPr bwMode="auto">
          <a:xfrm flipH="1">
            <a:off x="2590800" y="2133600"/>
            <a:ext cx="1447800" cy="22860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06" name="AutoShape 10"/>
          <p:cNvCxnSpPr>
            <a:cxnSpLocks noChangeShapeType="1"/>
          </p:cNvCxnSpPr>
          <p:nvPr/>
        </p:nvCxnSpPr>
        <p:spPr bwMode="auto">
          <a:xfrm flipH="1">
            <a:off x="2590800" y="4419600"/>
            <a:ext cx="1447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2133600" y="4419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N</a:t>
            </a:r>
            <a:endParaRPr lang="ru-RU" sz="2400"/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4114800" y="4419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H</a:t>
            </a:r>
            <a:endParaRPr lang="ru-RU" sz="2400"/>
          </a:p>
        </p:txBody>
      </p:sp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3581400" y="19050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M</a:t>
            </a:r>
            <a:endParaRPr lang="ru-RU" sz="2400"/>
          </a:p>
        </p:txBody>
      </p:sp>
      <p:cxnSp>
        <p:nvCxnSpPr>
          <p:cNvPr id="4117" name="AutoShape 21"/>
          <p:cNvCxnSpPr>
            <a:cxnSpLocks noChangeShapeType="1"/>
          </p:cNvCxnSpPr>
          <p:nvPr/>
        </p:nvCxnSpPr>
        <p:spPr bwMode="auto">
          <a:xfrm flipH="1">
            <a:off x="2590800" y="4419600"/>
            <a:ext cx="1447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18" name="AutoShape 22"/>
          <p:cNvCxnSpPr>
            <a:cxnSpLocks noChangeShapeType="1"/>
          </p:cNvCxnSpPr>
          <p:nvPr/>
        </p:nvCxnSpPr>
        <p:spPr bwMode="auto">
          <a:xfrm>
            <a:off x="4038600" y="2133600"/>
            <a:ext cx="0" cy="22860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</p:cxn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533400" y="4495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  <a:endParaRPr lang="ru-RU" sz="2400"/>
          </a:p>
        </p:txBody>
      </p:sp>
      <p:sp>
        <p:nvSpPr>
          <p:cNvPr id="4122" name="Line 26"/>
          <p:cNvSpPr>
            <a:spLocks noChangeShapeType="1"/>
          </p:cNvSpPr>
          <p:nvPr/>
        </p:nvSpPr>
        <p:spPr bwMode="auto">
          <a:xfrm flipH="1">
            <a:off x="3810000" y="41910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3" name="Line 27"/>
          <p:cNvSpPr>
            <a:spLocks noChangeShapeType="1"/>
          </p:cNvSpPr>
          <p:nvPr/>
        </p:nvSpPr>
        <p:spPr bwMode="auto">
          <a:xfrm flipH="1" flipV="1">
            <a:off x="3810000" y="41910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8" name="AutoShape 32"/>
          <p:cNvSpPr>
            <a:spLocks noChangeArrowheads="1"/>
          </p:cNvSpPr>
          <p:nvPr/>
        </p:nvSpPr>
        <p:spPr bwMode="auto">
          <a:xfrm flipH="1">
            <a:off x="3994150" y="2057400"/>
            <a:ext cx="90488" cy="90488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37" name="Text Box 41"/>
          <p:cNvSpPr txBox="1">
            <a:spLocks noChangeArrowheads="1"/>
          </p:cNvSpPr>
          <p:nvPr/>
        </p:nvSpPr>
        <p:spPr bwMode="auto">
          <a:xfrm>
            <a:off x="609600" y="38100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Определите расстояние от точки М до прямой а</a:t>
            </a:r>
          </a:p>
        </p:txBody>
      </p:sp>
      <p:sp>
        <p:nvSpPr>
          <p:cNvPr id="4138" name="Text Box 42"/>
          <p:cNvSpPr txBox="1">
            <a:spLocks noChangeArrowheads="1"/>
          </p:cNvSpPr>
          <p:nvPr/>
        </p:nvSpPr>
        <p:spPr bwMode="auto">
          <a:xfrm rot="-16200000">
            <a:off x="2438400" y="36576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перпендикуляр</a:t>
            </a:r>
          </a:p>
        </p:txBody>
      </p:sp>
      <p:sp>
        <p:nvSpPr>
          <p:cNvPr id="4139" name="Text Box 43"/>
          <p:cNvSpPr txBox="1">
            <a:spLocks noChangeArrowheads="1"/>
          </p:cNvSpPr>
          <p:nvPr/>
        </p:nvSpPr>
        <p:spPr bwMode="auto">
          <a:xfrm>
            <a:off x="533400" y="5105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Н – основание перпендикуляра</a:t>
            </a:r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 rot="-46632136">
            <a:off x="1371600" y="1524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наклонная</a:t>
            </a:r>
          </a:p>
        </p:txBody>
      </p:sp>
      <p:sp>
        <p:nvSpPr>
          <p:cNvPr id="4143" name="Text Box 47"/>
          <p:cNvSpPr txBox="1">
            <a:spLocks noChangeArrowheads="1"/>
          </p:cNvSpPr>
          <p:nvPr/>
        </p:nvSpPr>
        <p:spPr bwMode="auto">
          <a:xfrm>
            <a:off x="533400" y="55626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N</a:t>
            </a:r>
            <a:r>
              <a:rPr lang="ru-RU" sz="2400"/>
              <a:t> – основание наклонной</a:t>
            </a:r>
          </a:p>
        </p:txBody>
      </p:sp>
      <p:sp>
        <p:nvSpPr>
          <p:cNvPr id="4145" name="AutoShape 49"/>
          <p:cNvSpPr>
            <a:spLocks noChangeArrowheads="1"/>
          </p:cNvSpPr>
          <p:nvPr/>
        </p:nvSpPr>
        <p:spPr bwMode="auto">
          <a:xfrm>
            <a:off x="5334000" y="5410200"/>
            <a:ext cx="685800" cy="304800"/>
          </a:xfrm>
          <a:prstGeom prst="rightArrow">
            <a:avLst>
              <a:gd name="adj1" fmla="val 50000"/>
              <a:gd name="adj2" fmla="val 5625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47" name="Text Box 51"/>
          <p:cNvSpPr txBox="1">
            <a:spLocks noChangeArrowheads="1"/>
          </p:cNvSpPr>
          <p:nvPr/>
        </p:nvSpPr>
        <p:spPr bwMode="auto">
          <a:xfrm>
            <a:off x="6248400" y="5181600"/>
            <a:ext cx="3505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HN</a:t>
            </a:r>
            <a:r>
              <a:rPr lang="ru-RU" sz="2400"/>
              <a:t> – проекция наклонной</a:t>
            </a:r>
          </a:p>
        </p:txBody>
      </p:sp>
      <p:sp>
        <p:nvSpPr>
          <p:cNvPr id="4154" name="Text Box 58"/>
          <p:cNvSpPr txBox="1">
            <a:spLocks noChangeArrowheads="1"/>
          </p:cNvSpPr>
          <p:nvPr/>
        </p:nvSpPr>
        <p:spPr bwMode="auto">
          <a:xfrm>
            <a:off x="533400" y="914400"/>
            <a:ext cx="8077200" cy="822325"/>
          </a:xfrm>
          <a:prstGeom prst="rect">
            <a:avLst/>
          </a:prstGeom>
          <a:solidFill>
            <a:srgbClr val="FFFF99"/>
          </a:solidFill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</a:rPr>
              <a:t>Расстоянием от точки до прямой является длина перпендикуляра</a:t>
            </a:r>
          </a:p>
        </p:txBody>
      </p:sp>
      <p:sp>
        <p:nvSpPr>
          <p:cNvPr id="4156" name="Text Box 60"/>
          <p:cNvSpPr txBox="1">
            <a:spLocks noChangeArrowheads="1"/>
          </p:cNvSpPr>
          <p:nvPr/>
        </p:nvSpPr>
        <p:spPr bwMode="auto">
          <a:xfrm>
            <a:off x="5943600" y="2209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accent2"/>
                </a:solidFill>
              </a:rPr>
              <a:t>MH &lt; MN</a:t>
            </a:r>
            <a:endParaRPr lang="ru-RU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1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3" grpId="0"/>
      <p:bldP spid="4114" grpId="0"/>
      <p:bldP spid="4122" grpId="0" animBg="1"/>
      <p:bldP spid="4123" grpId="0" animBg="1"/>
      <p:bldP spid="4138" grpId="0"/>
      <p:bldP spid="4139" grpId="0"/>
      <p:bldP spid="4140" grpId="0"/>
      <p:bldP spid="4143" grpId="0"/>
      <p:bldP spid="4145" grpId="0" animBg="1"/>
      <p:bldP spid="4147" grpId="0"/>
      <p:bldP spid="4154" grpId="0" build="allAtOnce" animBg="1"/>
      <p:bldP spid="41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"/>
          <p:cNvSpPr>
            <a:spLocks/>
          </p:cNvSpPr>
          <p:nvPr/>
        </p:nvSpPr>
        <p:spPr bwMode="auto">
          <a:xfrm>
            <a:off x="636588" y="2667000"/>
            <a:ext cx="5937250" cy="3567113"/>
          </a:xfrm>
          <a:custGeom>
            <a:avLst/>
            <a:gdLst/>
            <a:ahLst/>
            <a:cxnLst>
              <a:cxn ang="0">
                <a:pos x="509" y="530"/>
              </a:cxn>
              <a:cxn ang="0">
                <a:pos x="133" y="846"/>
              </a:cxn>
              <a:cxn ang="0">
                <a:pos x="7" y="1204"/>
              </a:cxn>
              <a:cxn ang="0">
                <a:pos x="93" y="1512"/>
              </a:cxn>
              <a:cxn ang="0">
                <a:pos x="477" y="1947"/>
              </a:cxn>
              <a:cxn ang="0">
                <a:pos x="1005" y="2053"/>
              </a:cxn>
              <a:cxn ang="0">
                <a:pos x="1573" y="2231"/>
              </a:cxn>
              <a:cxn ang="0">
                <a:pos x="2373" y="1954"/>
              </a:cxn>
              <a:cxn ang="0">
                <a:pos x="3109" y="1835"/>
              </a:cxn>
              <a:cxn ang="0">
                <a:pos x="3413" y="1505"/>
              </a:cxn>
              <a:cxn ang="0">
                <a:pos x="3733" y="1163"/>
              </a:cxn>
              <a:cxn ang="0">
                <a:pos x="3373" y="833"/>
              </a:cxn>
              <a:cxn ang="0">
                <a:pos x="3061" y="530"/>
              </a:cxn>
              <a:cxn ang="0">
                <a:pos x="2373" y="325"/>
              </a:cxn>
              <a:cxn ang="0">
                <a:pos x="1613" y="9"/>
              </a:cxn>
              <a:cxn ang="0">
                <a:pos x="973" y="378"/>
              </a:cxn>
              <a:cxn ang="0">
                <a:pos x="509" y="530"/>
              </a:cxn>
            </a:cxnLst>
            <a:rect l="0" t="0" r="r" b="b"/>
            <a:pathLst>
              <a:path w="3740" h="2247">
                <a:moveTo>
                  <a:pt x="509" y="530"/>
                </a:moveTo>
                <a:cubicBezTo>
                  <a:pt x="369" y="608"/>
                  <a:pt x="217" y="734"/>
                  <a:pt x="133" y="846"/>
                </a:cubicBezTo>
                <a:cubicBezTo>
                  <a:pt x="49" y="958"/>
                  <a:pt x="14" y="1093"/>
                  <a:pt x="7" y="1204"/>
                </a:cubicBezTo>
                <a:cubicBezTo>
                  <a:pt x="0" y="1315"/>
                  <a:pt x="15" y="1388"/>
                  <a:pt x="93" y="1512"/>
                </a:cubicBezTo>
                <a:cubicBezTo>
                  <a:pt x="171" y="1636"/>
                  <a:pt x="325" y="1857"/>
                  <a:pt x="477" y="1947"/>
                </a:cubicBezTo>
                <a:cubicBezTo>
                  <a:pt x="629" y="2037"/>
                  <a:pt x="822" y="2006"/>
                  <a:pt x="1005" y="2053"/>
                </a:cubicBezTo>
                <a:cubicBezTo>
                  <a:pt x="1188" y="2100"/>
                  <a:pt x="1345" y="2247"/>
                  <a:pt x="1573" y="2231"/>
                </a:cubicBezTo>
                <a:cubicBezTo>
                  <a:pt x="1801" y="2214"/>
                  <a:pt x="2117" y="2020"/>
                  <a:pt x="2373" y="1954"/>
                </a:cubicBezTo>
                <a:cubicBezTo>
                  <a:pt x="2629" y="1888"/>
                  <a:pt x="2936" y="1910"/>
                  <a:pt x="3109" y="1835"/>
                </a:cubicBezTo>
                <a:cubicBezTo>
                  <a:pt x="3282" y="1760"/>
                  <a:pt x="3309" y="1617"/>
                  <a:pt x="3413" y="1505"/>
                </a:cubicBezTo>
                <a:cubicBezTo>
                  <a:pt x="3517" y="1393"/>
                  <a:pt x="3740" y="1275"/>
                  <a:pt x="3733" y="1163"/>
                </a:cubicBezTo>
                <a:cubicBezTo>
                  <a:pt x="3726" y="1051"/>
                  <a:pt x="3485" y="939"/>
                  <a:pt x="3373" y="833"/>
                </a:cubicBezTo>
                <a:cubicBezTo>
                  <a:pt x="3261" y="728"/>
                  <a:pt x="3228" y="615"/>
                  <a:pt x="3061" y="530"/>
                </a:cubicBezTo>
                <a:cubicBezTo>
                  <a:pt x="2894" y="445"/>
                  <a:pt x="2614" y="412"/>
                  <a:pt x="2373" y="325"/>
                </a:cubicBezTo>
                <a:cubicBezTo>
                  <a:pt x="2132" y="239"/>
                  <a:pt x="1846" y="0"/>
                  <a:pt x="1613" y="9"/>
                </a:cubicBezTo>
                <a:cubicBezTo>
                  <a:pt x="1380" y="18"/>
                  <a:pt x="1157" y="292"/>
                  <a:pt x="973" y="378"/>
                </a:cubicBezTo>
                <a:cubicBezTo>
                  <a:pt x="789" y="465"/>
                  <a:pt x="606" y="499"/>
                  <a:pt x="509" y="530"/>
                </a:cubicBezTo>
                <a:close/>
              </a:path>
            </a:pathLst>
          </a:custGeom>
          <a:solidFill>
            <a:srgbClr val="5FA6AD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1" name="Freeform 3"/>
          <p:cNvSpPr>
            <a:spLocks/>
          </p:cNvSpPr>
          <p:nvPr/>
        </p:nvSpPr>
        <p:spPr bwMode="auto">
          <a:xfrm>
            <a:off x="685800" y="4419600"/>
            <a:ext cx="58959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14" y="1"/>
              </a:cxn>
            </a:cxnLst>
            <a:rect l="0" t="0" r="r" b="b"/>
            <a:pathLst>
              <a:path w="3714" h="1">
                <a:moveTo>
                  <a:pt x="0" y="0"/>
                </a:moveTo>
                <a:lnTo>
                  <a:pt x="3714" y="1"/>
                </a:lnTo>
              </a:path>
            </a:pathLst>
          </a:custGeom>
          <a:noFill/>
          <a:ln w="44450">
            <a:solidFill>
              <a:srgbClr val="36A6A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2" name="Freeform 4"/>
          <p:cNvSpPr>
            <a:spLocks/>
          </p:cNvSpPr>
          <p:nvPr/>
        </p:nvSpPr>
        <p:spPr bwMode="auto">
          <a:xfrm>
            <a:off x="631825" y="2590800"/>
            <a:ext cx="5942013" cy="3567113"/>
          </a:xfrm>
          <a:custGeom>
            <a:avLst/>
            <a:gdLst/>
            <a:ahLst/>
            <a:cxnLst>
              <a:cxn ang="0">
                <a:pos x="512" y="530"/>
              </a:cxn>
              <a:cxn ang="0">
                <a:pos x="136" y="846"/>
              </a:cxn>
              <a:cxn ang="0">
                <a:pos x="7" y="1167"/>
              </a:cxn>
              <a:cxn ang="0">
                <a:pos x="96" y="1512"/>
              </a:cxn>
              <a:cxn ang="0">
                <a:pos x="480" y="1947"/>
              </a:cxn>
              <a:cxn ang="0">
                <a:pos x="1008" y="2053"/>
              </a:cxn>
              <a:cxn ang="0">
                <a:pos x="1576" y="2231"/>
              </a:cxn>
              <a:cxn ang="0">
                <a:pos x="2376" y="1954"/>
              </a:cxn>
              <a:cxn ang="0">
                <a:pos x="3112" y="1835"/>
              </a:cxn>
              <a:cxn ang="0">
                <a:pos x="3416" y="1505"/>
              </a:cxn>
              <a:cxn ang="0">
                <a:pos x="3736" y="1163"/>
              </a:cxn>
              <a:cxn ang="0">
                <a:pos x="3376" y="833"/>
              </a:cxn>
              <a:cxn ang="0">
                <a:pos x="3064" y="530"/>
              </a:cxn>
              <a:cxn ang="0">
                <a:pos x="2376" y="325"/>
              </a:cxn>
              <a:cxn ang="0">
                <a:pos x="1616" y="9"/>
              </a:cxn>
              <a:cxn ang="0">
                <a:pos x="976" y="378"/>
              </a:cxn>
              <a:cxn ang="0">
                <a:pos x="512" y="530"/>
              </a:cxn>
            </a:cxnLst>
            <a:rect l="0" t="0" r="r" b="b"/>
            <a:pathLst>
              <a:path w="3743" h="2247">
                <a:moveTo>
                  <a:pt x="512" y="530"/>
                </a:moveTo>
                <a:cubicBezTo>
                  <a:pt x="372" y="608"/>
                  <a:pt x="220" y="740"/>
                  <a:pt x="136" y="846"/>
                </a:cubicBezTo>
                <a:cubicBezTo>
                  <a:pt x="52" y="952"/>
                  <a:pt x="14" y="1056"/>
                  <a:pt x="7" y="1167"/>
                </a:cubicBezTo>
                <a:cubicBezTo>
                  <a:pt x="0" y="1278"/>
                  <a:pt x="17" y="1382"/>
                  <a:pt x="96" y="1512"/>
                </a:cubicBezTo>
                <a:cubicBezTo>
                  <a:pt x="175" y="1642"/>
                  <a:pt x="328" y="1857"/>
                  <a:pt x="480" y="1947"/>
                </a:cubicBezTo>
                <a:cubicBezTo>
                  <a:pt x="632" y="2037"/>
                  <a:pt x="825" y="2006"/>
                  <a:pt x="1008" y="2053"/>
                </a:cubicBezTo>
                <a:cubicBezTo>
                  <a:pt x="1191" y="2100"/>
                  <a:pt x="1348" y="2247"/>
                  <a:pt x="1576" y="2231"/>
                </a:cubicBezTo>
                <a:cubicBezTo>
                  <a:pt x="1804" y="2214"/>
                  <a:pt x="2120" y="2020"/>
                  <a:pt x="2376" y="1954"/>
                </a:cubicBezTo>
                <a:cubicBezTo>
                  <a:pt x="2632" y="1888"/>
                  <a:pt x="2939" y="1910"/>
                  <a:pt x="3112" y="1835"/>
                </a:cubicBezTo>
                <a:cubicBezTo>
                  <a:pt x="3285" y="1760"/>
                  <a:pt x="3312" y="1617"/>
                  <a:pt x="3416" y="1505"/>
                </a:cubicBezTo>
                <a:cubicBezTo>
                  <a:pt x="3520" y="1393"/>
                  <a:pt x="3743" y="1275"/>
                  <a:pt x="3736" y="1163"/>
                </a:cubicBezTo>
                <a:cubicBezTo>
                  <a:pt x="3729" y="1051"/>
                  <a:pt x="3488" y="939"/>
                  <a:pt x="3376" y="833"/>
                </a:cubicBezTo>
                <a:cubicBezTo>
                  <a:pt x="3264" y="728"/>
                  <a:pt x="3231" y="615"/>
                  <a:pt x="3064" y="530"/>
                </a:cubicBezTo>
                <a:cubicBezTo>
                  <a:pt x="2897" y="445"/>
                  <a:pt x="2617" y="412"/>
                  <a:pt x="2376" y="325"/>
                </a:cubicBezTo>
                <a:cubicBezTo>
                  <a:pt x="2135" y="239"/>
                  <a:pt x="1849" y="0"/>
                  <a:pt x="1616" y="9"/>
                </a:cubicBezTo>
                <a:cubicBezTo>
                  <a:pt x="1383" y="18"/>
                  <a:pt x="1160" y="292"/>
                  <a:pt x="976" y="378"/>
                </a:cubicBezTo>
                <a:cubicBezTo>
                  <a:pt x="792" y="465"/>
                  <a:pt x="609" y="499"/>
                  <a:pt x="512" y="530"/>
                </a:cubicBezTo>
                <a:close/>
              </a:path>
            </a:pathLst>
          </a:custGeom>
          <a:gradFill rotWithShape="1">
            <a:gsLst>
              <a:gs pos="0">
                <a:srgbClr val="D3EBED"/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7173" name="AutoShape 5"/>
          <p:cNvCxnSpPr>
            <a:cxnSpLocks noChangeShapeType="1"/>
          </p:cNvCxnSpPr>
          <p:nvPr/>
        </p:nvCxnSpPr>
        <p:spPr bwMode="auto">
          <a:xfrm flipH="1">
            <a:off x="2590800" y="2133600"/>
            <a:ext cx="1447800" cy="22860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133600" y="4419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N</a:t>
            </a:r>
            <a:endParaRPr lang="ru-RU" sz="2400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114800" y="4419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H</a:t>
            </a:r>
            <a:endParaRPr lang="ru-RU" sz="240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581400" y="19050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M</a:t>
            </a:r>
            <a:endParaRPr lang="ru-RU" sz="2400"/>
          </a:p>
        </p:txBody>
      </p:sp>
      <p:cxnSp>
        <p:nvCxnSpPr>
          <p:cNvPr id="7178" name="AutoShape 10"/>
          <p:cNvCxnSpPr>
            <a:cxnSpLocks noChangeShapeType="1"/>
          </p:cNvCxnSpPr>
          <p:nvPr/>
        </p:nvCxnSpPr>
        <p:spPr bwMode="auto">
          <a:xfrm flipH="1">
            <a:off x="2590800" y="4419600"/>
            <a:ext cx="1447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179" name="AutoShape 11"/>
          <p:cNvCxnSpPr>
            <a:cxnSpLocks noChangeShapeType="1"/>
          </p:cNvCxnSpPr>
          <p:nvPr/>
        </p:nvCxnSpPr>
        <p:spPr bwMode="auto">
          <a:xfrm>
            <a:off x="4038600" y="2133600"/>
            <a:ext cx="0" cy="22860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</p:cxn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457200" y="4876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  <a:endParaRPr lang="ru-RU" sz="2400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 flipH="1">
            <a:off x="3810000" y="41910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 flipH="1" flipV="1">
            <a:off x="3810000" y="41910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3" name="AutoShape 15"/>
          <p:cNvSpPr>
            <a:spLocks noChangeArrowheads="1"/>
          </p:cNvSpPr>
          <p:nvPr/>
        </p:nvSpPr>
        <p:spPr bwMode="auto">
          <a:xfrm flipH="1">
            <a:off x="3994150" y="2057400"/>
            <a:ext cx="90488" cy="90488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 rot="-16200000">
            <a:off x="2438400" y="36576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перпендикуляр</a:t>
            </a: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 rot="-46632136">
            <a:off x="1371600" y="1524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наклонная</a:t>
            </a:r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533400" y="457200"/>
            <a:ext cx="861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Определите расстояние от точки М до плоскости ɣ</a:t>
            </a:r>
          </a:p>
        </p:txBody>
      </p: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5181600" y="3962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ɣ</a:t>
            </a:r>
          </a:p>
        </p:txBody>
      </p:sp>
      <p:sp>
        <p:nvSpPr>
          <p:cNvPr id="7193" name="Text Box 25"/>
          <p:cNvSpPr txBox="1">
            <a:spLocks noChangeArrowheads="1"/>
          </p:cNvSpPr>
          <p:nvPr/>
        </p:nvSpPr>
        <p:spPr bwMode="auto">
          <a:xfrm>
            <a:off x="1752600" y="5257800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NH –</a:t>
            </a:r>
            <a:r>
              <a:rPr lang="ru-RU" sz="2400"/>
              <a:t> проекция наклонной на плоскость </a:t>
            </a:r>
            <a:r>
              <a:rPr lang="ru-RU" sz="2400" b="1"/>
              <a:t>ɣ</a:t>
            </a:r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5943600" y="2209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accent2"/>
                </a:solidFill>
              </a:rPr>
              <a:t>MH &lt; MN</a:t>
            </a:r>
            <a:endParaRPr lang="ru-RU" sz="2400" b="1">
              <a:solidFill>
                <a:schemeClr val="accent2"/>
              </a:solidFill>
            </a:endParaRPr>
          </a:p>
        </p:txBody>
      </p:sp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533400" y="914400"/>
            <a:ext cx="8077200" cy="822325"/>
          </a:xfrm>
          <a:prstGeom prst="rect">
            <a:avLst/>
          </a:prstGeom>
          <a:solidFill>
            <a:srgbClr val="FFFF99"/>
          </a:solidFill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</a:rPr>
              <a:t>Расстоянием от точки до плоскости является длина перпендикуляра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9" presetClass="exit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9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" presetClass="emph" presetSubtype="0" repeatCount="25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7173"/>
                                        </p:tgtEl>
                                      </p:cBhvr>
                                      <p:by x="100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42" presetClass="path" presetSubtype="0" repeatCount="25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3.33333E-6 0.04444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25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66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25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7178"/>
                                        </p:tgtEl>
                                      </p:cBhvr>
                                      <p:by x="11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42" presetClass="path" presetSubtype="0" repeatCount="25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3.33333E-6 0.04445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25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7181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42" presetClass="path" presetSubtype="0" repeatCount="2500" decel="5000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5.55112E-17 0.0111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2500" decel="50000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80" dur="2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25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7182"/>
                                        </p:tgtEl>
                                      </p:cBhvr>
                                      <p:by x="100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42" presetClass="path" presetSubtype="0" repeatCount="2500" decel="5000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3.33333E-6 0.01667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71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71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7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0" grpId="1" animBg="1"/>
      <p:bldP spid="7172" grpId="0" animBg="1"/>
      <p:bldP spid="7172" grpId="1" animBg="1"/>
      <p:bldP spid="7175" grpId="0"/>
      <p:bldP spid="7176" grpId="0"/>
      <p:bldP spid="7181" grpId="0" animBg="1"/>
      <p:bldP spid="7181" grpId="1" animBg="1"/>
      <p:bldP spid="7181" grpId="2" animBg="1"/>
      <p:bldP spid="7181" grpId="3" animBg="1"/>
      <p:bldP spid="7182" grpId="0" animBg="1"/>
      <p:bldP spid="7182" grpId="1" animBg="1"/>
      <p:bldP spid="7182" grpId="2" animBg="1"/>
      <p:bldP spid="7185" grpId="0"/>
      <p:bldP spid="7185" grpId="1"/>
      <p:bldP spid="7187" grpId="0" build="allAtOnce"/>
      <p:bldP spid="7193" grpId="0" build="allAtOnce"/>
      <p:bldP spid="7195" grpId="0"/>
      <p:bldP spid="7196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7" name="AutoShape 73"/>
          <p:cNvSpPr>
            <a:spLocks noChangeArrowheads="1"/>
          </p:cNvSpPr>
          <p:nvPr/>
        </p:nvSpPr>
        <p:spPr bwMode="auto">
          <a:xfrm>
            <a:off x="5943600" y="3657600"/>
            <a:ext cx="2209800" cy="1981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13" name="AutoShape 69"/>
          <p:cNvSpPr>
            <a:spLocks noChangeArrowheads="1"/>
          </p:cNvSpPr>
          <p:nvPr/>
        </p:nvSpPr>
        <p:spPr bwMode="auto">
          <a:xfrm>
            <a:off x="5943600" y="3657600"/>
            <a:ext cx="2209800" cy="1981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05" name="Line 61"/>
          <p:cNvSpPr>
            <a:spLocks noChangeShapeType="1"/>
          </p:cNvSpPr>
          <p:nvPr/>
        </p:nvSpPr>
        <p:spPr bwMode="auto">
          <a:xfrm>
            <a:off x="2438400" y="2133600"/>
            <a:ext cx="0" cy="1905000"/>
          </a:xfrm>
          <a:prstGeom prst="lin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03" name="AutoShape 59"/>
          <p:cNvSpPr>
            <a:spLocks noChangeArrowheads="1"/>
          </p:cNvSpPr>
          <p:nvPr/>
        </p:nvSpPr>
        <p:spPr bwMode="auto">
          <a:xfrm>
            <a:off x="5257800" y="2209800"/>
            <a:ext cx="3429000" cy="1752600"/>
          </a:xfrm>
          <a:prstGeom prst="roundRect">
            <a:avLst>
              <a:gd name="adj" fmla="val 16667"/>
            </a:avLst>
          </a:prstGeom>
          <a:solidFill>
            <a:srgbClr val="EFF78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6198" name="Freeform 54"/>
          <p:cNvSpPr>
            <a:spLocks/>
          </p:cNvSpPr>
          <p:nvPr/>
        </p:nvSpPr>
        <p:spPr bwMode="auto">
          <a:xfrm>
            <a:off x="768350" y="4021138"/>
            <a:ext cx="4286250" cy="1376362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1956" y="867"/>
              </a:cxn>
              <a:cxn ang="0">
                <a:pos x="2692" y="7"/>
              </a:cxn>
              <a:cxn ang="0">
                <a:pos x="0" y="11"/>
              </a:cxn>
            </a:cxnLst>
            <a:rect l="0" t="0" r="r" b="b"/>
            <a:pathLst>
              <a:path w="2700" h="867">
                <a:moveTo>
                  <a:pt x="0" y="11"/>
                </a:moveTo>
                <a:cubicBezTo>
                  <a:pt x="384" y="187"/>
                  <a:pt x="1528" y="679"/>
                  <a:pt x="1956" y="867"/>
                </a:cubicBezTo>
                <a:cubicBezTo>
                  <a:pt x="1959" y="862"/>
                  <a:pt x="2700" y="12"/>
                  <a:pt x="2692" y="7"/>
                </a:cubicBezTo>
                <a:cubicBezTo>
                  <a:pt x="2677" y="0"/>
                  <a:pt x="336" y="15"/>
                  <a:pt x="0" y="11"/>
                </a:cubicBez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81" name="Line 37"/>
          <p:cNvSpPr>
            <a:spLocks noChangeShapeType="1"/>
          </p:cNvSpPr>
          <p:nvPr/>
        </p:nvSpPr>
        <p:spPr bwMode="auto">
          <a:xfrm>
            <a:off x="2438400" y="2133600"/>
            <a:ext cx="0" cy="1524000"/>
          </a:xfrm>
          <a:prstGeom prst="lin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62000" y="762000"/>
            <a:ext cx="7696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Найти расстояние до плоскости треугольника от точки </a:t>
            </a:r>
            <a:r>
              <a:rPr lang="en-US" sz="2400" dirty="0"/>
              <a:t>P</a:t>
            </a:r>
            <a:r>
              <a:rPr lang="ru-RU" sz="2400" dirty="0"/>
              <a:t>, </a:t>
            </a:r>
            <a:r>
              <a:rPr lang="ru-RU" sz="2400" dirty="0">
                <a:solidFill>
                  <a:srgbClr val="FF0000"/>
                </a:solidFill>
              </a:rPr>
              <a:t>равноудаленной от его вершин </a:t>
            </a:r>
            <a:r>
              <a:rPr lang="ru-RU" sz="2400" dirty="0"/>
              <a:t>и не лежащей в его плоскости.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 flipH="1">
            <a:off x="762000" y="2133600"/>
            <a:ext cx="1676400" cy="190500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>
            <a:off x="762000" y="4038600"/>
            <a:ext cx="4267200" cy="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2438400" y="2133600"/>
            <a:ext cx="2590800" cy="190500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H="1" flipV="1">
            <a:off x="762000" y="4038600"/>
            <a:ext cx="3124200" cy="137160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H="1">
            <a:off x="3886200" y="4038600"/>
            <a:ext cx="1143000" cy="137160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 flipV="1">
            <a:off x="2438400" y="2133600"/>
            <a:ext cx="1447800" cy="327660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83" name="Text Box 39"/>
          <p:cNvSpPr txBox="1">
            <a:spLocks noChangeArrowheads="1"/>
          </p:cNvSpPr>
          <p:nvPr/>
        </p:nvSpPr>
        <p:spPr bwMode="auto">
          <a:xfrm>
            <a:off x="1905000" y="1828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</a:t>
            </a:r>
            <a:endParaRPr lang="ru-RU" sz="2400"/>
          </a:p>
        </p:txBody>
      </p:sp>
      <p:sp>
        <p:nvSpPr>
          <p:cNvPr id="6184" name="Oval 40"/>
          <p:cNvSpPr>
            <a:spLocks noChangeArrowheads="1"/>
          </p:cNvSpPr>
          <p:nvPr/>
        </p:nvSpPr>
        <p:spPr bwMode="auto">
          <a:xfrm>
            <a:off x="2395538" y="20939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89" name="Text Box 45"/>
          <p:cNvSpPr txBox="1">
            <a:spLocks noChangeArrowheads="1"/>
          </p:cNvSpPr>
          <p:nvPr/>
        </p:nvSpPr>
        <p:spPr bwMode="auto">
          <a:xfrm>
            <a:off x="381000" y="3657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  <a:endParaRPr lang="ru-RU" sz="2400"/>
          </a:p>
        </p:txBody>
      </p:sp>
      <p:sp>
        <p:nvSpPr>
          <p:cNvPr id="6190" name="Text Box 46"/>
          <p:cNvSpPr txBox="1">
            <a:spLocks noChangeArrowheads="1"/>
          </p:cNvSpPr>
          <p:nvPr/>
        </p:nvSpPr>
        <p:spPr bwMode="auto">
          <a:xfrm>
            <a:off x="4876800" y="4114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  <a:endParaRPr lang="ru-RU" sz="2400"/>
          </a:p>
        </p:txBody>
      </p:sp>
      <p:sp>
        <p:nvSpPr>
          <p:cNvPr id="6191" name="Text Box 47"/>
          <p:cNvSpPr txBox="1">
            <a:spLocks noChangeArrowheads="1"/>
          </p:cNvSpPr>
          <p:nvPr/>
        </p:nvSpPr>
        <p:spPr bwMode="auto">
          <a:xfrm>
            <a:off x="3505200" y="5410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  <a:endParaRPr lang="ru-RU" sz="2400"/>
          </a:p>
        </p:txBody>
      </p:sp>
      <p:sp>
        <p:nvSpPr>
          <p:cNvPr id="6199" name="Line 55"/>
          <p:cNvSpPr>
            <a:spLocks noChangeShapeType="1"/>
          </p:cNvSpPr>
          <p:nvPr/>
        </p:nvSpPr>
        <p:spPr bwMode="auto">
          <a:xfrm>
            <a:off x="1447800" y="31242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00" name="Line 56"/>
          <p:cNvSpPr>
            <a:spLocks noChangeShapeType="1"/>
          </p:cNvSpPr>
          <p:nvPr/>
        </p:nvSpPr>
        <p:spPr bwMode="auto">
          <a:xfrm flipV="1">
            <a:off x="3048000" y="36576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01" name="Line 57"/>
          <p:cNvSpPr>
            <a:spLocks noChangeShapeType="1"/>
          </p:cNvSpPr>
          <p:nvPr/>
        </p:nvSpPr>
        <p:spPr bwMode="auto">
          <a:xfrm flipV="1">
            <a:off x="3733800" y="30480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02" name="Text Box 58"/>
          <p:cNvSpPr txBox="1">
            <a:spLocks noChangeArrowheads="1"/>
          </p:cNvSpPr>
          <p:nvPr/>
        </p:nvSpPr>
        <p:spPr bwMode="auto">
          <a:xfrm>
            <a:off x="5410200" y="2286000"/>
            <a:ext cx="3352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Что является расстоянием от точки Р до плоскости треугольника?</a:t>
            </a:r>
          </a:p>
        </p:txBody>
      </p:sp>
      <p:sp>
        <p:nvSpPr>
          <p:cNvPr id="6204" name="Text Box 60"/>
          <p:cNvSpPr txBox="1">
            <a:spLocks noChangeArrowheads="1"/>
          </p:cNvSpPr>
          <p:nvPr/>
        </p:nvSpPr>
        <p:spPr bwMode="auto">
          <a:xfrm>
            <a:off x="1981200" y="34290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О</a:t>
            </a:r>
          </a:p>
        </p:txBody>
      </p:sp>
      <p:sp>
        <p:nvSpPr>
          <p:cNvPr id="6207" name="Line 63"/>
          <p:cNvSpPr>
            <a:spLocks noChangeShapeType="1"/>
          </p:cNvSpPr>
          <p:nvPr/>
        </p:nvSpPr>
        <p:spPr bwMode="auto">
          <a:xfrm>
            <a:off x="2438400" y="2286000"/>
            <a:ext cx="0" cy="2057400"/>
          </a:xfrm>
          <a:prstGeom prst="lin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82" name="Oval 38"/>
          <p:cNvSpPr>
            <a:spLocks noChangeArrowheads="1"/>
          </p:cNvSpPr>
          <p:nvPr/>
        </p:nvSpPr>
        <p:spPr bwMode="auto">
          <a:xfrm>
            <a:off x="2395538" y="363378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06" name="Oval 62"/>
          <p:cNvSpPr>
            <a:spLocks noChangeArrowheads="1"/>
          </p:cNvSpPr>
          <p:nvPr/>
        </p:nvSpPr>
        <p:spPr bwMode="auto">
          <a:xfrm>
            <a:off x="2395538" y="40005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08" name="Oval 64"/>
          <p:cNvSpPr>
            <a:spLocks noChangeArrowheads="1"/>
          </p:cNvSpPr>
          <p:nvPr/>
        </p:nvSpPr>
        <p:spPr bwMode="auto">
          <a:xfrm>
            <a:off x="2395538" y="430688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09" name="Text Box 65"/>
          <p:cNvSpPr txBox="1">
            <a:spLocks noChangeArrowheads="1"/>
          </p:cNvSpPr>
          <p:nvPr/>
        </p:nvSpPr>
        <p:spPr bwMode="auto">
          <a:xfrm>
            <a:off x="1981200" y="3733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О</a:t>
            </a:r>
          </a:p>
        </p:txBody>
      </p:sp>
      <p:sp>
        <p:nvSpPr>
          <p:cNvPr id="6210" name="Text Box 66"/>
          <p:cNvSpPr txBox="1">
            <a:spLocks noChangeArrowheads="1"/>
          </p:cNvSpPr>
          <p:nvPr/>
        </p:nvSpPr>
        <p:spPr bwMode="auto">
          <a:xfrm>
            <a:off x="1981200" y="4038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О</a:t>
            </a:r>
          </a:p>
        </p:txBody>
      </p:sp>
      <p:sp>
        <p:nvSpPr>
          <p:cNvPr id="6211" name="Text Box 67"/>
          <p:cNvSpPr txBox="1">
            <a:spLocks noChangeArrowheads="1"/>
          </p:cNvSpPr>
          <p:nvPr/>
        </p:nvSpPr>
        <p:spPr bwMode="auto">
          <a:xfrm>
            <a:off x="5410200" y="2286000"/>
            <a:ext cx="3352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Где может находиться точка О?</a:t>
            </a:r>
          </a:p>
        </p:txBody>
      </p:sp>
      <p:sp>
        <p:nvSpPr>
          <p:cNvPr id="6212" name="Text Box 68"/>
          <p:cNvSpPr txBox="1">
            <a:spLocks noChangeArrowheads="1"/>
          </p:cNvSpPr>
          <p:nvPr/>
        </p:nvSpPr>
        <p:spPr bwMode="auto">
          <a:xfrm>
            <a:off x="5410200" y="2286000"/>
            <a:ext cx="3352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Каким свойством обладает точка О?</a:t>
            </a:r>
          </a:p>
        </p:txBody>
      </p:sp>
      <p:sp>
        <p:nvSpPr>
          <p:cNvPr id="6214" name="Text Box 70"/>
          <p:cNvSpPr txBox="1">
            <a:spLocks noChangeArrowheads="1"/>
          </p:cNvSpPr>
          <p:nvPr/>
        </p:nvSpPr>
        <p:spPr bwMode="auto">
          <a:xfrm>
            <a:off x="5943600" y="3962400"/>
            <a:ext cx="2209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Точка О равноудалена от вершин треугольника</a:t>
            </a:r>
          </a:p>
        </p:txBody>
      </p:sp>
      <p:sp>
        <p:nvSpPr>
          <p:cNvPr id="6218" name="Text Box 74"/>
          <p:cNvSpPr txBox="1">
            <a:spLocks noChangeArrowheads="1"/>
          </p:cNvSpPr>
          <p:nvPr/>
        </p:nvSpPr>
        <p:spPr bwMode="auto">
          <a:xfrm>
            <a:off x="6019800" y="4191000"/>
            <a:ext cx="2133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О – центр, описанной окружности.</a:t>
            </a:r>
          </a:p>
        </p:txBody>
      </p:sp>
      <p:sp>
        <p:nvSpPr>
          <p:cNvPr id="35" name="Text Box 22"/>
          <p:cNvSpPr txBox="1">
            <a:spLocks noChangeArrowheads="1"/>
          </p:cNvSpPr>
          <p:nvPr/>
        </p:nvSpPr>
        <p:spPr bwMode="auto">
          <a:xfrm>
            <a:off x="533400" y="4572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Задача 1: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0" presetClass="emph" presetSubtype="0" repeatCount="3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10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10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6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6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121" dur="500"/>
                                        <p:tgtEl>
                                          <p:spTgt spid="6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6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138" dur="5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7" grpId="0" animBg="1"/>
      <p:bldP spid="6217" grpId="1" animBg="1"/>
      <p:bldP spid="6213" grpId="0" animBg="1"/>
      <p:bldP spid="6213" grpId="1" animBg="1"/>
      <p:bldP spid="6205" grpId="0" animBg="1"/>
      <p:bldP spid="6203" grpId="0" animBg="1"/>
      <p:bldP spid="6203" grpId="1" animBg="1"/>
      <p:bldP spid="6198" grpId="0" animBg="1"/>
      <p:bldP spid="6181" grpId="0" animBg="1"/>
      <p:bldP spid="6154" grpId="0" animBg="1"/>
      <p:bldP spid="6155" grpId="0" animBg="1"/>
      <p:bldP spid="6156" grpId="0" animBg="1"/>
      <p:bldP spid="6157" grpId="0" animBg="1"/>
      <p:bldP spid="6158" grpId="0" animBg="1"/>
      <p:bldP spid="6159" grpId="0" animBg="1"/>
      <p:bldP spid="6183" grpId="0"/>
      <p:bldP spid="6184" grpId="0" animBg="1"/>
      <p:bldP spid="6189" grpId="0"/>
      <p:bldP spid="6190" grpId="0"/>
      <p:bldP spid="6191" grpId="0"/>
      <p:bldP spid="6199" grpId="0" animBg="1"/>
      <p:bldP spid="6200" grpId="0" animBg="1"/>
      <p:bldP spid="6201" grpId="0" animBg="1"/>
      <p:bldP spid="6202" grpId="0" build="allAtOnce"/>
      <p:bldP spid="6204" grpId="0"/>
      <p:bldP spid="6204" grpId="1"/>
      <p:bldP spid="6207" grpId="0" animBg="1"/>
      <p:bldP spid="6182" grpId="0" animBg="1"/>
      <p:bldP spid="6206" grpId="0" animBg="1"/>
      <p:bldP spid="6208" grpId="0" animBg="1"/>
      <p:bldP spid="6209" grpId="0"/>
      <p:bldP spid="6209" grpId="1"/>
      <p:bldP spid="6210" grpId="0"/>
      <p:bldP spid="6211" grpId="0" build="allAtOnce"/>
      <p:bldP spid="6214" grpId="0"/>
      <p:bldP spid="6214" grpId="1"/>
      <p:bldP spid="6218" grpId="0"/>
      <p:bldP spid="62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AutoShape 9"/>
          <p:cNvSpPr>
            <a:spLocks noChangeArrowheads="1"/>
          </p:cNvSpPr>
          <p:nvPr/>
        </p:nvSpPr>
        <p:spPr bwMode="auto">
          <a:xfrm>
            <a:off x="2057400" y="1143000"/>
            <a:ext cx="4953000" cy="114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>
            <a:off x="685800" y="609600"/>
            <a:ext cx="7696200" cy="990600"/>
          </a:xfrm>
          <a:prstGeom prst="roundRect">
            <a:avLst>
              <a:gd name="adj" fmla="val 16667"/>
            </a:avLst>
          </a:prstGeom>
          <a:solidFill>
            <a:srgbClr val="EFF78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219200" y="685800"/>
            <a:ext cx="7467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От чего зависит местонахождения центра окружности, описанной около треугольника?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2667000" y="16764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От вида треугольника.</a:t>
            </a:r>
          </a:p>
        </p:txBody>
      </p:sp>
      <p:graphicFrame>
        <p:nvGraphicFramePr>
          <p:cNvPr id="12333" name="Group 45"/>
          <p:cNvGraphicFramePr>
            <a:graphicFrameLocks noGrp="1"/>
          </p:cNvGraphicFramePr>
          <p:nvPr>
            <p:ph/>
          </p:nvPr>
        </p:nvGraphicFramePr>
        <p:xfrm>
          <a:off x="533400" y="2590800"/>
          <a:ext cx="8077200" cy="3611563"/>
        </p:xfrm>
        <a:graphic>
          <a:graphicData uri="http://schemas.openxmlformats.org/drawingml/2006/table">
            <a:tbl>
              <a:tblPr/>
              <a:tblGrid>
                <a:gridCol w="2692400"/>
                <a:gridCol w="2692400"/>
                <a:gridCol w="2692400"/>
              </a:tblGrid>
              <a:tr h="180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Δ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ABC -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прямоугольный</a:t>
                      </a:r>
                      <a:endParaRPr kumimoji="0" lang="el-G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Δ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ABC -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остроугольный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Δ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ABC -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тупоугольный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35" name="Oval 47"/>
          <p:cNvSpPr>
            <a:spLocks noChangeArrowheads="1"/>
          </p:cNvSpPr>
          <p:nvPr/>
        </p:nvSpPr>
        <p:spPr bwMode="auto">
          <a:xfrm>
            <a:off x="1066800" y="2819400"/>
            <a:ext cx="1447800" cy="1447800"/>
          </a:xfrm>
          <a:prstGeom prst="ellips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37" name="Oval 49"/>
          <p:cNvSpPr>
            <a:spLocks noChangeArrowheads="1"/>
          </p:cNvSpPr>
          <p:nvPr/>
        </p:nvSpPr>
        <p:spPr bwMode="auto">
          <a:xfrm>
            <a:off x="3810000" y="2819400"/>
            <a:ext cx="1447800" cy="1447800"/>
          </a:xfrm>
          <a:prstGeom prst="ellips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39" name="Oval 51"/>
          <p:cNvSpPr>
            <a:spLocks noChangeArrowheads="1"/>
          </p:cNvSpPr>
          <p:nvPr/>
        </p:nvSpPr>
        <p:spPr bwMode="auto">
          <a:xfrm>
            <a:off x="6705600" y="2819400"/>
            <a:ext cx="1447800" cy="1447800"/>
          </a:xfrm>
          <a:prstGeom prst="ellips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40" name="Oval 52"/>
          <p:cNvSpPr>
            <a:spLocks noChangeArrowheads="1"/>
          </p:cNvSpPr>
          <p:nvPr/>
        </p:nvSpPr>
        <p:spPr bwMode="auto">
          <a:xfrm>
            <a:off x="7391400" y="3505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41" name="Text Box 53"/>
          <p:cNvSpPr txBox="1">
            <a:spLocks noChangeArrowheads="1"/>
          </p:cNvSpPr>
          <p:nvPr/>
        </p:nvSpPr>
        <p:spPr bwMode="auto">
          <a:xfrm>
            <a:off x="1371600" y="3200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О</a:t>
            </a:r>
          </a:p>
        </p:txBody>
      </p:sp>
      <p:sp>
        <p:nvSpPr>
          <p:cNvPr id="12344" name="AutoShape 56"/>
          <p:cNvSpPr>
            <a:spLocks noChangeArrowheads="1"/>
          </p:cNvSpPr>
          <p:nvPr/>
        </p:nvSpPr>
        <p:spPr bwMode="auto">
          <a:xfrm rot="14517464">
            <a:off x="1143000" y="3200400"/>
            <a:ext cx="1295400" cy="685800"/>
          </a:xfrm>
          <a:prstGeom prst="rtTriangle">
            <a:avLst/>
          </a:prstGeom>
          <a:pattFill prst="openDmnd">
            <a:fgClr>
              <a:srgbClr val="000099"/>
            </a:fgClr>
            <a:bgClr>
              <a:schemeClr val="accent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36" name="Oval 48"/>
          <p:cNvSpPr>
            <a:spLocks noChangeArrowheads="1"/>
          </p:cNvSpPr>
          <p:nvPr/>
        </p:nvSpPr>
        <p:spPr bwMode="auto">
          <a:xfrm>
            <a:off x="1752600" y="3505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46" name="AutoShape 58" descr="Контурные ромбики"/>
          <p:cNvSpPr>
            <a:spLocks noChangeArrowheads="1"/>
          </p:cNvSpPr>
          <p:nvPr/>
        </p:nvSpPr>
        <p:spPr bwMode="auto">
          <a:xfrm>
            <a:off x="3962400" y="2819400"/>
            <a:ext cx="1143000" cy="1143000"/>
          </a:xfrm>
          <a:prstGeom prst="triangle">
            <a:avLst>
              <a:gd name="adj" fmla="val 50000"/>
            </a:avLst>
          </a:prstGeom>
          <a:pattFill prst="openDmnd">
            <a:fgClr>
              <a:srgbClr val="000099"/>
            </a:fgClr>
            <a:bgClr>
              <a:schemeClr val="accent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42" name="Text Box 54"/>
          <p:cNvSpPr txBox="1">
            <a:spLocks noChangeArrowheads="1"/>
          </p:cNvSpPr>
          <p:nvPr/>
        </p:nvSpPr>
        <p:spPr bwMode="auto">
          <a:xfrm>
            <a:off x="4114800" y="3200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О</a:t>
            </a:r>
          </a:p>
        </p:txBody>
      </p:sp>
      <p:sp>
        <p:nvSpPr>
          <p:cNvPr id="12338" name="Oval 50"/>
          <p:cNvSpPr>
            <a:spLocks noChangeArrowheads="1"/>
          </p:cNvSpPr>
          <p:nvPr/>
        </p:nvSpPr>
        <p:spPr bwMode="auto">
          <a:xfrm>
            <a:off x="4495800" y="3505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47" name="AutoShape 59" descr="Контурные ромбики"/>
          <p:cNvSpPr>
            <a:spLocks noChangeArrowheads="1"/>
          </p:cNvSpPr>
          <p:nvPr/>
        </p:nvSpPr>
        <p:spPr bwMode="auto">
          <a:xfrm>
            <a:off x="6705600" y="2895600"/>
            <a:ext cx="1447800" cy="533400"/>
          </a:xfrm>
          <a:prstGeom prst="triangle">
            <a:avLst>
              <a:gd name="adj" fmla="val 73037"/>
            </a:avLst>
          </a:prstGeom>
          <a:pattFill prst="openDmnd">
            <a:fgClr>
              <a:srgbClr val="000099"/>
            </a:fgClr>
            <a:bgClr>
              <a:schemeClr val="accent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43" name="Text Box 55"/>
          <p:cNvSpPr txBox="1">
            <a:spLocks noChangeArrowheads="1"/>
          </p:cNvSpPr>
          <p:nvPr/>
        </p:nvSpPr>
        <p:spPr bwMode="auto">
          <a:xfrm>
            <a:off x="7010400" y="3200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repeatCount="3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25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2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 animBg="1"/>
      <p:bldP spid="12297" grpId="1" animBg="1"/>
      <p:bldP spid="12296" grpId="0" animBg="1"/>
      <p:bldP spid="12298" grpId="0"/>
      <p:bldP spid="12298" grpId="1"/>
      <p:bldP spid="12335" grpId="0" animBg="1"/>
      <p:bldP spid="12337" grpId="0" animBg="1"/>
      <p:bldP spid="12339" grpId="0" animBg="1"/>
      <p:bldP spid="12340" grpId="0" animBg="1"/>
      <p:bldP spid="12341" grpId="0"/>
      <p:bldP spid="12344" grpId="0" animBg="1"/>
      <p:bldP spid="12336" grpId="0" animBg="1"/>
      <p:bldP spid="12346" grpId="0" animBg="1"/>
      <p:bldP spid="12342" grpId="0"/>
      <p:bldP spid="12338" grpId="0" animBg="1"/>
      <p:bldP spid="12347" grpId="0" animBg="1"/>
      <p:bldP spid="123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57200" y="5334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План решения задачи: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762000" y="1143000"/>
            <a:ext cx="7620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/>
              <a:t>Определить вид треугольника и местонахождение точки О.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/>
              <a:t>Найти радиус описанной окружности.</a:t>
            </a:r>
          </a:p>
          <a:p>
            <a:pPr marL="342900" indent="-342900" algn="ctr">
              <a:spcBef>
                <a:spcPct val="50000"/>
              </a:spcBef>
            </a:pPr>
            <a:r>
              <a:rPr lang="el-GR"/>
              <a:t>Δ</a:t>
            </a:r>
            <a:r>
              <a:rPr lang="ru-RU" sz="2400"/>
              <a:t>АВС</a:t>
            </a:r>
            <a:endParaRPr lang="ru-RU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 flipH="1">
            <a:off x="2743200" y="2971800"/>
            <a:ext cx="1371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H="1">
            <a:off x="4572000" y="3048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953000" y="2895600"/>
            <a:ext cx="1371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685800" y="4191000"/>
            <a:ext cx="2438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graphicFrame>
        <p:nvGraphicFramePr>
          <p:cNvPr id="15415" name="Group 55"/>
          <p:cNvGraphicFramePr>
            <a:graphicFrameLocks noGrp="1"/>
          </p:cNvGraphicFramePr>
          <p:nvPr>
            <p:ph/>
          </p:nvPr>
        </p:nvGraphicFramePr>
        <p:xfrm>
          <a:off x="609600" y="3352800"/>
          <a:ext cx="8001000" cy="2209800"/>
        </p:xfrm>
        <a:graphic>
          <a:graphicData uri="http://schemas.openxmlformats.org/drawingml/2006/table">
            <a:tbl>
              <a:tblPr/>
              <a:tblGrid>
                <a:gridCol w="2514600"/>
                <a:gridCol w="2133600"/>
                <a:gridCol w="3352800"/>
              </a:tblGrid>
              <a:tr h="2209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Прямоугольный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R=c/2,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где с – гипотенуза треугольника</a:t>
                      </a:r>
                      <a:endParaRPr kumimoji="0" lang="el-G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Правильный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R=       ,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где         а – сторона треугольника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Остроугольный и тупоугольный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R=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S=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Р=(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a+b+c)/2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394" name="Object 34"/>
          <p:cNvGraphicFramePr>
            <a:graphicFrameLocks noChangeAspect="1"/>
          </p:cNvGraphicFramePr>
          <p:nvPr/>
        </p:nvGraphicFramePr>
        <p:xfrm>
          <a:off x="3581400" y="3581400"/>
          <a:ext cx="609600" cy="762000"/>
        </p:xfrm>
        <a:graphic>
          <a:graphicData uri="http://schemas.openxmlformats.org/presentationml/2006/ole">
            <p:oleObj spid="_x0000_s15394" name="Формула" r:id="rId4" imgW="253800" imgH="419040" progId="Equation.3">
              <p:embed/>
            </p:oleObj>
          </a:graphicData>
        </a:graphic>
      </p:graphicFrame>
      <p:graphicFrame>
        <p:nvGraphicFramePr>
          <p:cNvPr id="15405" name="Object 45"/>
          <p:cNvGraphicFramePr>
            <a:graphicFrameLocks noChangeAspect="1"/>
          </p:cNvGraphicFramePr>
          <p:nvPr/>
        </p:nvGraphicFramePr>
        <p:xfrm>
          <a:off x="5715000" y="4038600"/>
          <a:ext cx="565150" cy="685800"/>
        </p:xfrm>
        <a:graphic>
          <a:graphicData uri="http://schemas.openxmlformats.org/presentationml/2006/ole">
            <p:oleObj spid="_x0000_s15405" name="Формула" r:id="rId5" imgW="291960" imgH="393480" progId="Equation.3">
              <p:embed/>
            </p:oleObj>
          </a:graphicData>
        </a:graphic>
      </p:graphicFrame>
      <p:graphicFrame>
        <p:nvGraphicFramePr>
          <p:cNvPr id="15411" name="Object 51"/>
          <p:cNvGraphicFramePr>
            <a:graphicFrameLocks noChangeAspect="1"/>
          </p:cNvGraphicFramePr>
          <p:nvPr/>
        </p:nvGraphicFramePr>
        <p:xfrm>
          <a:off x="6019800" y="4495800"/>
          <a:ext cx="2590800" cy="511175"/>
        </p:xfrm>
        <a:graphic>
          <a:graphicData uri="http://schemas.openxmlformats.org/presentationml/2006/ole">
            <p:oleObj spid="_x0000_s15411" name="Формула" r:id="rId6" imgW="1498320" imgH="253800" progId="Equation.3">
              <p:embed/>
            </p:oleObj>
          </a:graphicData>
        </a:graphic>
      </p:graphicFrame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762000" y="5791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3. </a:t>
            </a:r>
            <a:r>
              <a:rPr lang="ru-RU" sz="2400"/>
              <a:t>По теореме Пифагора найти расстояние РО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85800" y="6096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Задача 2:</a:t>
            </a:r>
          </a:p>
        </p:txBody>
      </p:sp>
      <p:graphicFrame>
        <p:nvGraphicFramePr>
          <p:cNvPr id="22559" name="Group 31"/>
          <p:cNvGraphicFramePr>
            <a:graphicFrameLocks noGrp="1"/>
          </p:cNvGraphicFramePr>
          <p:nvPr>
            <p:ph/>
          </p:nvPr>
        </p:nvGraphicFramePr>
        <p:xfrm>
          <a:off x="609600" y="1371600"/>
          <a:ext cx="7924800" cy="3163824"/>
        </p:xfrm>
        <a:graphic>
          <a:graphicData uri="http://schemas.openxmlformats.org/drawingml/2006/table">
            <a:tbl>
              <a:tblPr/>
              <a:tblGrid>
                <a:gridCol w="3924300"/>
                <a:gridCol w="4000500"/>
              </a:tblGrid>
              <a:tr h="304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пара: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Найти расстояние от точки К до плоскости равностороннего треугольника со стороной 6 см и равноудаленной от его вершин на расстояние равное 8.</a:t>
                      </a:r>
                      <a:endParaRPr kumimoji="0" lang="ru-RU" sz="24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пара: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Точка М находится на расстоянии 15 см от всех вершин треугольника со сторонами 6 см, 10 см, 8 см. Найти расстояние от точки М до плоскости треугольника.</a:t>
                      </a:r>
                      <a:endParaRPr kumimoji="0" lang="ru-RU" sz="24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685800" y="48006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</a:rPr>
              <a:t>Ответ: </a:t>
            </a:r>
          </a:p>
        </p:txBody>
      </p:sp>
      <p:graphicFrame>
        <p:nvGraphicFramePr>
          <p:cNvPr id="22549" name="Object 21"/>
          <p:cNvGraphicFramePr>
            <a:graphicFrameLocks noChangeAspect="1"/>
          </p:cNvGraphicFramePr>
          <p:nvPr/>
        </p:nvGraphicFramePr>
        <p:xfrm>
          <a:off x="1905000" y="4699000"/>
          <a:ext cx="914400" cy="609600"/>
        </p:xfrm>
        <a:graphic>
          <a:graphicData uri="http://schemas.openxmlformats.org/presentationml/2006/ole">
            <p:oleObj spid="_x0000_s22549" name="Формула" r:id="rId4" imgW="368280" imgH="228600" progId="Equation.3">
              <p:embed/>
            </p:oleObj>
          </a:graphicData>
        </a:graphic>
      </p:graphicFrame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4572000" y="48006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</a:rPr>
              <a:t>Ответ: </a:t>
            </a:r>
          </a:p>
        </p:txBody>
      </p:sp>
      <p:graphicFrame>
        <p:nvGraphicFramePr>
          <p:cNvPr id="22554" name="Object 26"/>
          <p:cNvGraphicFramePr>
            <a:graphicFrameLocks noChangeAspect="1"/>
          </p:cNvGraphicFramePr>
          <p:nvPr/>
        </p:nvGraphicFramePr>
        <p:xfrm>
          <a:off x="5867400" y="4648200"/>
          <a:ext cx="1066800" cy="609600"/>
        </p:xfrm>
        <a:graphic>
          <a:graphicData uri="http://schemas.openxmlformats.org/presentationml/2006/ole">
            <p:oleObj spid="_x0000_s22554" name="Формула" r:id="rId5" imgW="3808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Задача 3:</a:t>
            </a:r>
          </a:p>
        </p:txBody>
      </p:sp>
      <p:graphicFrame>
        <p:nvGraphicFramePr>
          <p:cNvPr id="27670" name="Group 22"/>
          <p:cNvGraphicFramePr>
            <a:graphicFrameLocks noGrp="1"/>
          </p:cNvGraphicFramePr>
          <p:nvPr>
            <p:ph/>
          </p:nvPr>
        </p:nvGraphicFramePr>
        <p:xfrm>
          <a:off x="609600" y="1371600"/>
          <a:ext cx="7924800" cy="3163824"/>
        </p:xfrm>
        <a:graphic>
          <a:graphicData uri="http://schemas.openxmlformats.org/drawingml/2006/table">
            <a:tbl>
              <a:tblPr/>
              <a:tblGrid>
                <a:gridCol w="3924300"/>
                <a:gridCol w="4000500"/>
              </a:tblGrid>
              <a:tr h="304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пара: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Точка К находится на расстоянии 7 см от вершин треугольника со сторонами 5 см, 5 см, 6 см. Найти расстояние от точки К до плоскости треугольника.</a:t>
                      </a:r>
                      <a:endParaRPr kumimoji="0" lang="ru-RU" sz="24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пара: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Точка К находится на расстоянии 8 см от вершин треугольника со сторонами 5 см, 5 см, 8 см. Найти расстояние от точки К до плоскости треугольника.</a:t>
                      </a:r>
                      <a:endParaRPr kumimoji="0" lang="ru-RU" sz="24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85800" y="48006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</a:rPr>
              <a:t>Ответ: </a:t>
            </a:r>
          </a:p>
        </p:txBody>
      </p:sp>
      <p:graphicFrame>
        <p:nvGraphicFramePr>
          <p:cNvPr id="27660" name="Object 12"/>
          <p:cNvGraphicFramePr>
            <a:graphicFrameLocks noChangeAspect="1"/>
          </p:cNvGraphicFramePr>
          <p:nvPr/>
        </p:nvGraphicFramePr>
        <p:xfrm>
          <a:off x="1905000" y="4495800"/>
          <a:ext cx="974725" cy="1154113"/>
        </p:xfrm>
        <a:graphic>
          <a:graphicData uri="http://schemas.openxmlformats.org/presentationml/2006/ole">
            <p:oleObj spid="_x0000_s27660" name="Формула" r:id="rId4" imgW="393480" imgH="431640" progId="Equation.3">
              <p:embed/>
            </p:oleObj>
          </a:graphicData>
        </a:graphic>
      </p:graphicFrame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4572000" y="48006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</a:rPr>
              <a:t>Ответ: </a:t>
            </a:r>
          </a:p>
        </p:txBody>
      </p:sp>
      <p:graphicFrame>
        <p:nvGraphicFramePr>
          <p:cNvPr id="27662" name="Object 14"/>
          <p:cNvGraphicFramePr>
            <a:graphicFrameLocks noChangeAspect="1"/>
          </p:cNvGraphicFramePr>
          <p:nvPr/>
        </p:nvGraphicFramePr>
        <p:xfrm>
          <a:off x="5867400" y="4648200"/>
          <a:ext cx="1066800" cy="646113"/>
        </p:xfrm>
        <a:graphic>
          <a:graphicData uri="http://schemas.openxmlformats.org/presentationml/2006/ole">
            <p:oleObj spid="_x0000_s27662" name="Формула" r:id="rId5" imgW="3682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9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1013</TotalTime>
  <Words>361</Words>
  <Application>Microsoft Office PowerPoint</Application>
  <PresentationFormat>Экран (4:3)</PresentationFormat>
  <Paragraphs>68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Оформление по умолчанию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Андрей</dc:creator>
  <cp:lastModifiedBy>Наталья</cp:lastModifiedBy>
  <cp:revision>59</cp:revision>
  <cp:lastPrinted>1601-01-01T00:00:00Z</cp:lastPrinted>
  <dcterms:created xsi:type="dcterms:W3CDTF">2011-11-25T12:32:27Z</dcterms:created>
  <dcterms:modified xsi:type="dcterms:W3CDTF">2016-09-21T14:38:46Z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